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4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9144000" cy="5143500"/>
  <p:notesSz cx="6858000" cy="9144000"/>
  <p:embeddedFontLst>
    <p:embeddedFont>
      <p:font typeface="Montserrat"/>
      <p:regular r:id="rId26"/>
    </p:embeddedFont>
    <p:embeddedFont>
      <p:font typeface="Lato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f87997393_0_7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f87997393_0_7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99f849f8b3_5_23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g199f849f8b3_5_2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941b970039_1_3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941b970039_1_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941b970039_1_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941b970039_1_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f87997393_0_14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f87997393_0_14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f87997393_0_14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f87997393_0_14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f87997393_0_116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f87997393_0_11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f87997393_0_146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f87997393_0_14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f87997393_0_150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f87997393_0_15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f87997393_0_15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f87997393_0_15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f87997393_0_7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f87997393_0_7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f87997393_0_8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f87997393_0_8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f87997393_0_8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f87997393_0_8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f87997393_0_8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f87997393_0_8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f87997393_0_86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f87997393_0_8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f87997393_0_87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f87997393_0_8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99f849f8b3_5_22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g199f849f8b3_5_2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99f849f8b3_5_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199f849f8b3_5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>
            <a:fillRect/>
          </a:stretch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>
            <a:fillRect/>
          </a:stretch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7" name="Google Shape;177;p13"/>
          <p:cNvSpPr txBox="1"/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3" name="Google Shape;203;p14"/>
          <p:cNvSpPr txBox="1"/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>
            <a:fillRect/>
          </a:stretch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1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1" name="Google Shape;231;p1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2" name="Google Shape;232;p1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33" name="Google Shape;233;p18"/>
          <p:cNvGrpSpPr/>
          <p:nvPr/>
        </p:nvGrpSpPr>
        <p:grpSpPr>
          <a:xfrm>
            <a:off x="0" y="381002"/>
            <a:ext cx="1037850" cy="1016288"/>
            <a:chOff x="0" y="381001"/>
            <a:chExt cx="1037850" cy="1016288"/>
          </a:xfrm>
        </p:grpSpPr>
        <p:sp>
          <p:nvSpPr>
            <p:cNvPr id="234" name="Google Shape;234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5" name="Google Shape;235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6" name="Google Shape;23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/>
        </p:txBody>
      </p:sp>
      <p:sp>
        <p:nvSpPr>
          <p:cNvPr id="237" name="Google Shape;237;p18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38" name="Google Shape;238;p1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9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>
            <a:fillRect/>
          </a:stretch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241" name="Google Shape;241;p19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6"/>
          <a:stretch>
            <a:fillRect/>
          </a:stretch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42" name="Google Shape;242;p1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243" name="Google Shape;243;p19"/>
          <p:cNvSpPr txBox="1"/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244" name="Google Shape;244;p1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45" name="Google Shape;245;p19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6" name="Google Shape;246;p19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0"/>
          <p:cNvGrpSpPr/>
          <p:nvPr/>
        </p:nvGrpSpPr>
        <p:grpSpPr>
          <a:xfrm>
            <a:off x="4406400" y="1"/>
            <a:ext cx="4737600" cy="5143065"/>
            <a:chOff x="4406400" y="0"/>
            <a:chExt cx="4737600" cy="5143065"/>
          </a:xfrm>
        </p:grpSpPr>
        <p:sp>
          <p:nvSpPr>
            <p:cNvPr id="249" name="Google Shape;249;p2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0" name="Google Shape;250;p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1" name="Google Shape;251;p2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2" name="Google Shape;252;p2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3" name="Google Shape;253;p2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4" name="Google Shape;254;p2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5" name="Google Shape;255;p2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6" name="Google Shape;256;p2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7" name="Google Shape;257;p2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8" name="Google Shape;258;p2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9" name="Google Shape;259;p2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0" name="Google Shape;260;p2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1" name="Google Shape;261;p2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2" name="Google Shape;262;p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3" name="Google Shape;263;p2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4" name="Google Shape;264;p2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5" name="Google Shape;265;p2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6" name="Google Shape;266;p2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67" name="Google Shape;267;p2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68" name="Google Shape;268;p2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69" name="Google Shape;269;p2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0" name="Google Shape;270;p2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1" name="Google Shape;271;p2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2" name="Google Shape;272;p2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TOC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21"/>
          <p:cNvGrpSpPr/>
          <p:nvPr/>
        </p:nvGrpSpPr>
        <p:grpSpPr>
          <a:xfrm>
            <a:off x="4406400" y="1"/>
            <a:ext cx="4737600" cy="5143065"/>
            <a:chOff x="4406400" y="0"/>
            <a:chExt cx="4737600" cy="5143065"/>
          </a:xfrm>
        </p:grpSpPr>
        <p:sp>
          <p:nvSpPr>
            <p:cNvPr id="275" name="Google Shape;275;p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7" name="Google Shape;277;p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8" name="Google Shape;278;p2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9" name="Google Shape;279;p2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1" name="Google Shape;281;p2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2" name="Google Shape;282;p2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3" name="Google Shape;283;p2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4" name="Google Shape;284;p2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5" name="Google Shape;285;p2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6" name="Google Shape;286;p2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7" name="Google Shape;287;p2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8" name="Google Shape;288;p2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9" name="Google Shape;289;p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0" name="Google Shape;290;p2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1" name="Google Shape;291;p2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2" name="Google Shape;292;p2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93" name="Google Shape;293;p2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94" name="Google Shape;29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 and body_alt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7" name="Google Shape;297;p22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8" name="Google Shape;298;p22"/>
          <p:cNvSpPr txBox="1"/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>
                <a:solidFill>
                  <a:schemeClr val="dk1"/>
                </a:solidFill>
              </a:defRPr>
            </a:lvl3pPr>
            <a:lvl4pPr marL="1828800" lvl="3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>
                <a:solidFill>
                  <a:schemeClr val="dk1"/>
                </a:solidFill>
              </a:defRPr>
            </a:lvl4pPr>
            <a:lvl5pPr marL="2286000" lvl="4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5pPr>
            <a:lvl6pPr marL="2743200" lvl="5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>
                <a:solidFill>
                  <a:schemeClr val="dk1"/>
                </a:solidFill>
              </a:defRPr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>
                <a:solidFill>
                  <a:schemeClr val="dk1"/>
                </a:solidFill>
              </a:defRPr>
            </a:lvl7pPr>
            <a:lvl8pPr marL="3657600" lvl="7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8pPr>
            <a:lvl9pPr marL="4114800" lvl="8" indent="-2794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2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0" name="Google Shape;300;p2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1" name="Google Shape;301;p2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2" name="Google Shape;302;p2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03" name="Google Shape;303;p22"/>
          <p:cNvGrpSpPr/>
          <p:nvPr/>
        </p:nvGrpSpPr>
        <p:grpSpPr>
          <a:xfrm>
            <a:off x="0" y="381002"/>
            <a:ext cx="1037850" cy="1016288"/>
            <a:chOff x="0" y="381001"/>
            <a:chExt cx="1037850" cy="1016288"/>
          </a:xfrm>
        </p:grpSpPr>
        <p:sp>
          <p:nvSpPr>
            <p:cNvPr id="304" name="Google Shape;304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5" name="Google Shape;305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06" name="Google Shape;306;p22"/>
          <p:cNvSpPr txBox="1"/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307" name="Google Shape;307;p2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 and body_alt2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0" name="Google Shape;310;p23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2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2" name="Google Shape;312;p2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3" name="Google Shape;313;p2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4" name="Google Shape;314;p2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15" name="Google Shape;315;p23"/>
          <p:cNvGrpSpPr/>
          <p:nvPr/>
        </p:nvGrpSpPr>
        <p:grpSpPr>
          <a:xfrm>
            <a:off x="0" y="381002"/>
            <a:ext cx="1037850" cy="1016288"/>
            <a:chOff x="0" y="381001"/>
            <a:chExt cx="1037850" cy="1016288"/>
          </a:xfrm>
        </p:grpSpPr>
        <p:sp>
          <p:nvSpPr>
            <p:cNvPr id="316" name="Google Shape;316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7" name="Google Shape;317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18" name="Google Shape;318;p23"/>
          <p:cNvSpPr txBox="1"/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319" name="Google Shape;319;p2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20" name="Google Shape;320;p23"/>
          <p:cNvSpPr txBox="1"/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>
                <a:solidFill>
                  <a:schemeClr val="dk1"/>
                </a:solidFill>
              </a:defRPr>
            </a:lvl3pPr>
            <a:lvl4pPr marL="1828800" lvl="3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>
                <a:solidFill>
                  <a:schemeClr val="dk1"/>
                </a:solidFill>
              </a:defRPr>
            </a:lvl4pPr>
            <a:lvl5pPr marL="2286000" lvl="4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5pPr>
            <a:lvl6pPr marL="2743200" lvl="5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>
                <a:solidFill>
                  <a:schemeClr val="dk1"/>
                </a:solidFill>
              </a:defRPr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>
                <a:solidFill>
                  <a:schemeClr val="dk1"/>
                </a:solidFill>
              </a:defRPr>
            </a:lvl7pPr>
            <a:lvl8pPr marL="3657600" lvl="7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8pPr>
            <a:lvl9pPr marL="4114800" lvl="8" indent="-2794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4" name="Google Shape;324;p2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5" name="Google Shape;325;p2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26" name="Google Shape;326;p24"/>
          <p:cNvGrpSpPr/>
          <p:nvPr/>
        </p:nvGrpSpPr>
        <p:grpSpPr>
          <a:xfrm>
            <a:off x="0" y="381002"/>
            <a:ext cx="1037850" cy="1016288"/>
            <a:chOff x="0" y="381001"/>
            <a:chExt cx="1037850" cy="1016288"/>
          </a:xfrm>
        </p:grpSpPr>
        <p:sp>
          <p:nvSpPr>
            <p:cNvPr id="327" name="Google Shape;327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8" name="Google Shape;328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29" name="Google Shape;32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/>
        </p:txBody>
      </p:sp>
      <p:sp>
        <p:nvSpPr>
          <p:cNvPr id="330" name="Google Shape;330;p24"/>
          <p:cNvSpPr txBox="1"/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31" name="Google Shape;331;p24"/>
          <p:cNvSpPr txBox="1"/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32" name="Google Shape;332;p2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5" name="Google Shape;335;p2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6" name="Google Shape;336;p2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7" name="Google Shape;337;p2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38" name="Google Shape;338;p25"/>
          <p:cNvGrpSpPr/>
          <p:nvPr/>
        </p:nvGrpSpPr>
        <p:grpSpPr>
          <a:xfrm>
            <a:off x="0" y="381002"/>
            <a:ext cx="1037850" cy="1016288"/>
            <a:chOff x="0" y="381001"/>
            <a:chExt cx="1037850" cy="1016288"/>
          </a:xfrm>
        </p:grpSpPr>
        <p:sp>
          <p:nvSpPr>
            <p:cNvPr id="339" name="Google Shape;339;p2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0" name="Google Shape;340;p2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41" name="Google Shape;34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/>
        </p:txBody>
      </p:sp>
      <p:sp>
        <p:nvSpPr>
          <p:cNvPr id="342" name="Google Shape;342;p2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5" name="Google Shape;345;p2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6" name="Google Shape;346;p2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7" name="Google Shape;347;p2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48" name="Google Shape;348;p26"/>
          <p:cNvGrpSpPr/>
          <p:nvPr/>
        </p:nvGrpSpPr>
        <p:grpSpPr>
          <a:xfrm>
            <a:off x="0" y="381002"/>
            <a:ext cx="1037850" cy="1016288"/>
            <a:chOff x="0" y="381001"/>
            <a:chExt cx="1037850" cy="1016288"/>
          </a:xfrm>
        </p:grpSpPr>
        <p:sp>
          <p:nvSpPr>
            <p:cNvPr id="349" name="Google Shape;349;p2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0" name="Google Shape;350;p2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51" name="Google Shape;351;p2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/>
        </p:txBody>
      </p:sp>
      <p:sp>
        <p:nvSpPr>
          <p:cNvPr id="352" name="Google Shape;352;p26"/>
          <p:cNvSpPr txBox="1"/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53" name="Google Shape;353;p2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6" name="Google Shape;356;p2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7" name="Google Shape;357;p2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8" name="Google Shape;358;p2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59" name="Google Shape;359;p27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360" name="Google Shape;360;p27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1" name="Google Shape;361;p27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2" name="Google Shape;362;p27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3" name="Google Shape;363;p27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4" name="Google Shape;364;p27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5" name="Google Shape;365;p27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6" name="Google Shape;366;p2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7" name="Google Shape;367;p27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8" name="Google Shape;368;p27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9" name="Google Shape;369;p27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0" name="Google Shape;370;p27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1" name="Google Shape;371;p27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2" name="Google Shape;372;p27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3" name="Google Shape;373;p27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4" name="Google Shape;374;p27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5" name="Google Shape;375;p27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6" name="Google Shape;376;p2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7" name="Google Shape;377;p27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78" name="Google Shape;378;p27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379" name="Google Shape;379;p2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2" name="Google Shape;382;p2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3" name="Google Shape;383;p2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4" name="Google Shape;384;p2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85" name="Google Shape;385;p28"/>
          <p:cNvGrpSpPr/>
          <p:nvPr/>
        </p:nvGrpSpPr>
        <p:grpSpPr>
          <a:xfrm>
            <a:off x="0" y="381002"/>
            <a:ext cx="1037850" cy="1016288"/>
            <a:chOff x="0" y="381001"/>
            <a:chExt cx="1037850" cy="1016288"/>
          </a:xfrm>
        </p:grpSpPr>
        <p:sp>
          <p:nvSpPr>
            <p:cNvPr id="386" name="Google Shape;386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7" name="Google Shape;387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88" name="Google Shape;388;p28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/>
        </p:txBody>
      </p:sp>
      <p:sp>
        <p:nvSpPr>
          <p:cNvPr id="389" name="Google Shape;389;p28"/>
          <p:cNvSpPr txBox="1"/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390" name="Google Shape;390;p28"/>
          <p:cNvSpPr txBox="1"/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91" name="Google Shape;391;p2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29"/>
          <p:cNvGrpSpPr/>
          <p:nvPr/>
        </p:nvGrpSpPr>
        <p:grpSpPr>
          <a:xfrm>
            <a:off x="1" y="4128572"/>
            <a:ext cx="698925" cy="684657"/>
            <a:chOff x="0" y="3785672"/>
            <a:chExt cx="698925" cy="684657"/>
          </a:xfrm>
        </p:grpSpPr>
        <p:sp>
          <p:nvSpPr>
            <p:cNvPr id="394" name="Google Shape;394;p29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5" name="Google Shape;395;p29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96" name="Google Shape;396;p29"/>
          <p:cNvSpPr txBox="1"/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914400" lvl="1" indent="-279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97" name="Google Shape;397;p2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98" name="Google Shape;398;p2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9" name="Google Shape;399;p2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2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1" name="Google Shape;401;p2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30"/>
          <p:cNvGrpSpPr/>
          <p:nvPr/>
        </p:nvGrpSpPr>
        <p:grpSpPr>
          <a:xfrm>
            <a:off x="4406400" y="1"/>
            <a:ext cx="4737600" cy="5143065"/>
            <a:chOff x="4406400" y="0"/>
            <a:chExt cx="4737600" cy="5143065"/>
          </a:xfrm>
        </p:grpSpPr>
        <p:sp>
          <p:nvSpPr>
            <p:cNvPr id="404" name="Google Shape;404;p3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5" name="Google Shape;405;p3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6" name="Google Shape;406;p3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7" name="Google Shape;407;p3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8" name="Google Shape;408;p3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9" name="Google Shape;409;p3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0" name="Google Shape;410;p3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1" name="Google Shape;411;p3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2" name="Google Shape;412;p3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3" name="Google Shape;413;p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4" name="Google Shape;414;p3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5" name="Google Shape;415;p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6" name="Google Shape;416;p3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7" name="Google Shape;417;p3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8" name="Google Shape;418;p3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9" name="Google Shape;419;p3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0" name="Google Shape;420;p3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1" name="Google Shape;421;p3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22" name="Google Shape;422;p30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  <p:sp>
        <p:nvSpPr>
          <p:cNvPr id="423" name="Google Shape;423;p30"/>
          <p:cNvSpPr txBox="1"/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424" name="Google Shape;424;p3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25" name="Google Shape;425;p3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6" name="Google Shape;426;p3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3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8" name="Google Shape;428;p3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" name="Google Shape;63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 and body_alt3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32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4" r="30474" b="25870"/>
          <a:stretch>
            <a:fillRect/>
          </a:stretch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433" name="Google Shape;433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/>
        </p:txBody>
      </p:sp>
      <p:sp>
        <p:nvSpPr>
          <p:cNvPr id="434" name="Google Shape;434;p32"/>
          <p:cNvSpPr txBox="1"/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>
                <a:solidFill>
                  <a:schemeClr val="dk2"/>
                </a:solidFill>
              </a:defRPr>
            </a:lvl1pPr>
            <a:lvl2pPr marL="914400" lvl="1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2pPr>
            <a:lvl3pPr marL="1371600" lvl="2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3pPr>
            <a:lvl4pPr marL="1828800" lvl="3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4pPr>
            <a:lvl5pPr marL="2286000" lvl="4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5pPr>
            <a:lvl6pPr marL="2743200" lvl="5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7pPr>
            <a:lvl8pPr marL="3657600" lvl="7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8pPr>
            <a:lvl9pPr marL="4114800" lvl="8" indent="-2794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5" name="Google Shape;435;p3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36" name="Google Shape;436;p32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7" name="Google Shape;437;p32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8" name="Google Shape;438;p32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9" name="Google Shape;439;p32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440" name="Google Shape;440;p32"/>
          <p:cNvGrpSpPr/>
          <p:nvPr/>
        </p:nvGrpSpPr>
        <p:grpSpPr>
          <a:xfrm>
            <a:off x="0" y="381002"/>
            <a:ext cx="1037850" cy="1016288"/>
            <a:chOff x="0" y="381001"/>
            <a:chExt cx="1037850" cy="1016288"/>
          </a:xfrm>
        </p:grpSpPr>
        <p:sp>
          <p:nvSpPr>
            <p:cNvPr id="441" name="Google Shape;441;p3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2" name="Google Shape;442;p3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79;p6"/>
          <p:cNvSpPr txBox="1"/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7" name="Google Shape;87;p6"/>
          <p:cNvSpPr txBox="1"/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9" name="Google Shape;99;p7"/>
          <p:cNvSpPr txBox="1"/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1" name="Google Shape;101;p7"/>
          <p:cNvSpPr txBox="1"/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6" name="Google Shape;226;p1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ato"/>
              <a:buChar char="○"/>
              <a:defRPr sz="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ato"/>
              <a:buChar char="■"/>
              <a:defRPr sz="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ato"/>
              <a:buChar char="●"/>
              <a:defRPr sz="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ato"/>
              <a:buChar char="○"/>
              <a:defRPr sz="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ato"/>
              <a:buChar char="■"/>
              <a:defRPr sz="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ato"/>
              <a:buChar char="●"/>
              <a:defRPr sz="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ato"/>
              <a:buChar char="○"/>
              <a:defRPr sz="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800"/>
              <a:buFont typeface="Lato"/>
              <a:buChar char="■"/>
              <a:defRPr sz="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7" name="Google Shape;227;p1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3"/>
          <p:cNvSpPr txBox="1"/>
          <p:nvPr>
            <p:ph type="ctrTitle"/>
          </p:nvPr>
        </p:nvSpPr>
        <p:spPr>
          <a:xfrm>
            <a:off x="3347375" y="7675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New Perspective on Multiple Internal Rates of Return</a:t>
            </a:r>
            <a:endParaRPr sz="31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48" name="Google Shape;448;p33"/>
          <p:cNvSpPr txBox="1"/>
          <p:nvPr>
            <p:ph type="subTitle" idx="1"/>
          </p:nvPr>
        </p:nvSpPr>
        <p:spPr>
          <a:xfrm>
            <a:off x="6146925" y="320450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Group 9 Member: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DAI Zhiyu           LIU Yingjun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SHI Qi                 WANG Xinyu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ZENG Jing          ZHANG Hankun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2"/>
          <p:cNvSpPr txBox="1"/>
          <p:nvPr>
            <p:ph type="title"/>
          </p:nvPr>
        </p:nvSpPr>
        <p:spPr>
          <a:xfrm>
            <a:off x="10816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Theorem 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0" name="Google Shape;520;p42"/>
          <p:cNvSpPr txBox="1"/>
          <p:nvPr/>
        </p:nvSpPr>
        <p:spPr>
          <a:xfrm>
            <a:off x="1113800" y="13341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0" u="none" strike="noStrike" cap="none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05</a:t>
            </a:r>
            <a:endParaRPr sz="1400" i="0" u="none" strike="noStrike" cap="none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0" u="none" strike="noStrike" cap="none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1" name="Google Shape;521;p42"/>
          <p:cNvSpPr txBox="1"/>
          <p:nvPr>
            <p:ph type="body" idx="1"/>
          </p:nvPr>
        </p:nvSpPr>
        <p:spPr>
          <a:xfrm>
            <a:off x="1738750" y="1394650"/>
            <a:ext cx="72342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Suppose 𝑘 is a (possibly complex-valued) internal rate of return,  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𝒄 be the corresponding (possibly complex-valued) investment stream yielding 𝒙 at return 𝑘.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a) </a:t>
            </a: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net investment:(</a:t>
            </a: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𝑃𝑉(Re(𝑐) ∣ 𝑟) &gt; 0 )  then 𝑃𝑉(𝑥 ∣ 𝑟) ≥ 0 if and only 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if Re(𝑘) ≥ 𝑟.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b) </a:t>
            </a: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net borrowing:(</a:t>
            </a: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𝑃𝑉(Re(𝑐) ∣ 𝑟) &lt; 0) then 𝑃𝑉(𝒙 ∣ 𝑟) ≥ 0 if and only 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if Re(𝑘) ≤ 𝑟.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2" name="Google Shape;522;p42"/>
          <p:cNvSpPr txBox="1"/>
          <p:nvPr/>
        </p:nvSpPr>
        <p:spPr>
          <a:xfrm>
            <a:off x="5743891" y="784631"/>
            <a:ext cx="37797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</a:t>
            </a:r>
            <a:r>
              <a:rPr lang="en-GB" sz="1500" i="0" u="none" strike="noStrike" cap="none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omplex valued rate of return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0" u="none" strike="noStrike" cap="none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3"/>
          <p:cNvSpPr txBox="1"/>
          <p:nvPr>
            <p:ph type="title"/>
          </p:nvPr>
        </p:nvSpPr>
        <p:spPr>
          <a:xfrm>
            <a:off x="1435825" y="181000"/>
            <a:ext cx="7038900" cy="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</a:t>
            </a: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ools in R (pseudocode)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8" name="Google Shape;528;p43"/>
          <p:cNvSpPr txBox="1"/>
          <p:nvPr>
            <p:ph type="body" idx="1"/>
          </p:nvPr>
        </p:nvSpPr>
        <p:spPr>
          <a:xfrm>
            <a:off x="1482900" y="798475"/>
            <a:ext cx="6680100" cy="3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Decision = function(cf,r)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npv(cf,r)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irr(cf)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B6D7A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# Calculate NPV of investment stream:</a:t>
            </a:r>
            <a:endParaRPr sz="1500">
              <a:solidFill>
                <a:srgbClr val="B6D7A8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c[,1] = cf[1]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 i = 1: length(irr)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</a:t>
            </a: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j = 2 : length(cf) - 1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</a:t>
            </a:r>
            <a:r>
              <a:rPr lang="en-US" alt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</a:t>
            </a: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C[i,j] = - (1 + irr[i] ) * c[i,j-1] - cf[j]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npvc = npv(c,r)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B6D7A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# Making decision:</a:t>
            </a:r>
            <a:endParaRPr sz="1500">
              <a:solidFill>
                <a:srgbClr val="B6D7A8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If npvc*(Re(irr) - r) &gt;= 0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Accept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else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Refuse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529" name="Google Shape;529;p43"/>
          <p:cNvSpPr txBox="1"/>
          <p:nvPr/>
        </p:nvSpPr>
        <p:spPr>
          <a:xfrm>
            <a:off x="5755825" y="2263950"/>
            <a:ext cx="284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calculation of investment flow here is based on theorem 2</a:t>
            </a:r>
            <a:endParaRPr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0" name="Google Shape;530;p43"/>
          <p:cNvSpPr txBox="1"/>
          <p:nvPr/>
        </p:nvSpPr>
        <p:spPr>
          <a:xfrm>
            <a:off x="5851075" y="952500"/>
            <a:ext cx="274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43"/>
          <p:cNvSpPr txBox="1"/>
          <p:nvPr/>
        </p:nvSpPr>
        <p:spPr>
          <a:xfrm>
            <a:off x="5755825" y="966100"/>
            <a:ext cx="9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43"/>
          <p:cNvSpPr txBox="1"/>
          <p:nvPr/>
        </p:nvSpPr>
        <p:spPr>
          <a:xfrm>
            <a:off x="5755825" y="1047750"/>
            <a:ext cx="321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Our input here are cash flow and </a:t>
            </a:r>
            <a:r>
              <a:rPr lang="en-GB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marketing</a:t>
            </a:r>
            <a:r>
              <a:rPr lang="en-GB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rate r</a:t>
            </a:r>
            <a:endParaRPr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3" name="Google Shape;533;p43"/>
          <p:cNvSpPr txBox="1"/>
          <p:nvPr/>
        </p:nvSpPr>
        <p:spPr>
          <a:xfrm>
            <a:off x="5755825" y="3633125"/>
            <a:ext cx="258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Our output are the NPV of the cash flow, IRR, NPVC and our decisions</a:t>
            </a:r>
            <a:endParaRPr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4"/>
          <p:cNvSpPr txBox="1"/>
          <p:nvPr>
            <p:ph type="title"/>
          </p:nvPr>
        </p:nvSpPr>
        <p:spPr>
          <a:xfrm>
            <a:off x="975100" y="393750"/>
            <a:ext cx="74883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Tools in R (</a:t>
            </a: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</a:t>
            </a: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9" name="Google Shape;539;p44"/>
          <p:cNvSpPr txBox="1"/>
          <p:nvPr>
            <p:ph type="body" idx="1"/>
          </p:nvPr>
        </p:nvSpPr>
        <p:spPr>
          <a:xfrm>
            <a:off x="518500" y="912550"/>
            <a:ext cx="8368800" cy="42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</a:t>
            </a:r>
            <a:r>
              <a:rPr lang="en-US" altLang="en-GB" sz="15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</a:t>
            </a:r>
            <a:r>
              <a:rPr lang="en-GB" sz="15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</a:t>
            </a:r>
            <a:r>
              <a:rPr lang="en-GB" sz="15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he dataset:</a:t>
            </a:r>
            <a:endParaRPr sz="15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</a:t>
            </a:r>
            <a:r>
              <a:rPr lang="en-US" altLang="en-GB" sz="15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</a:t>
            </a:r>
            <a:r>
              <a:rPr lang="en-GB" sz="15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</a:t>
            </a:r>
            <a:r>
              <a:rPr lang="en-GB" sz="15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he results:</a:t>
            </a:r>
            <a:endParaRPr sz="15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 </a:t>
            </a:r>
            <a:r>
              <a:rPr lang="en-US" alt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</a:t>
            </a: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Here we see that, the decision based on IRR is equal to the decision based on NPV: Accept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540" name="Google Shape;540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08400" y="2818800"/>
            <a:ext cx="8047076" cy="1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88350" y="1360075"/>
            <a:ext cx="7488301" cy="11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5"/>
          <p:cNvSpPr txBox="1"/>
          <p:nvPr>
            <p:ph type="title"/>
          </p:nvPr>
        </p:nvSpPr>
        <p:spPr>
          <a:xfrm>
            <a:off x="1400775" y="549650"/>
            <a:ext cx="2652900" cy="10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1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Interpreting multiple internal rates</a:t>
            </a:r>
            <a:endParaRPr sz="21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47" name="Google Shape;547;p45"/>
          <p:cNvSpPr txBox="1"/>
          <p:nvPr>
            <p:ph type="body" idx="1"/>
          </p:nvPr>
        </p:nvSpPr>
        <p:spPr>
          <a:xfrm>
            <a:off x="5157875" y="1603250"/>
            <a:ext cx="3192900" cy="26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All that should matter about an internal rate of return is whether it exceeds the market rate 𝑟. </a:t>
            </a:r>
            <a:endParaRPr sz="15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magnitude of the internal rate by itself carries no further information. </a:t>
            </a:r>
            <a:endParaRPr sz="15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Internal rates should not in general be compared between different investment streams. </a:t>
            </a:r>
            <a:endParaRPr sz="15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48" name="Google Shape;548;p45"/>
          <p:cNvSpPr txBox="1"/>
          <p:nvPr>
            <p:ph type="body" idx="1"/>
          </p:nvPr>
        </p:nvSpPr>
        <p:spPr>
          <a:xfrm>
            <a:off x="5097350" y="319650"/>
            <a:ext cx="31485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How can a cash flow stream meaningfully have several different rates of return?</a:t>
            </a:r>
            <a:endParaRPr sz="1600" b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6"/>
          <p:cNvSpPr txBox="1"/>
          <p:nvPr>
            <p:ph type="title" idx="2"/>
          </p:nvPr>
        </p:nvSpPr>
        <p:spPr>
          <a:xfrm>
            <a:off x="1297500" y="563215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Interpreting multiple internal rates</a:t>
            </a:r>
            <a:endParaRPr sz="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4" name="Google Shape;554;p46"/>
          <p:cNvSpPr txBox="1"/>
          <p:nvPr>
            <p:ph type="title"/>
          </p:nvPr>
        </p:nvSpPr>
        <p:spPr>
          <a:xfrm>
            <a:off x="545025" y="1839200"/>
            <a:ext cx="35442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One internal rate has a greater magnitude than another for the same cash flow only indicates that the corresponding net investment has smaller magnitude. There are no other economic implications.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5" name="Google Shape;555;p46"/>
          <p:cNvSpPr txBox="1"/>
          <p:nvPr>
            <p:ph type="body" idx="1"/>
          </p:nvPr>
        </p:nvSpPr>
        <p:spPr>
          <a:xfrm>
            <a:off x="5108125" y="1673100"/>
            <a:ext cx="37920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Different IRR yields the same present value of net income. For internal rates within a project, there is only one cash flow stream to examine. The conclusion is that all internal rate/ investment stream combinations are equivalent. Therefore, we do not need to examine all IRRs and compare.</a:t>
            </a:r>
            <a:endParaRPr sz="15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"/>
          <p:cNvSpPr txBox="1"/>
          <p:nvPr>
            <p:ph type="title"/>
          </p:nvPr>
        </p:nvSpPr>
        <p:spPr>
          <a:xfrm>
            <a:off x="1297500" y="794700"/>
            <a:ext cx="70389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Summary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61" name="Google Shape;561;p47"/>
          <p:cNvSpPr txBox="1"/>
          <p:nvPr>
            <p:ph type="body" idx="2"/>
          </p:nvPr>
        </p:nvSpPr>
        <p:spPr>
          <a:xfrm>
            <a:off x="1429800" y="1823800"/>
            <a:ext cx="6906600" cy="18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Solve for an internal rate of return, compute the corresponding investment stream, check the sign of its net present value to determine whether it is a net investment or net borrowing, then treat the internal rate of return accordingly.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8"/>
          <p:cNvSpPr txBox="1"/>
          <p:nvPr>
            <p:ph type="title"/>
          </p:nvPr>
        </p:nvSpPr>
        <p:spPr>
          <a:xfrm>
            <a:off x="417675" y="1876950"/>
            <a:ext cx="3996000" cy="15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cash flow stream can always be interpreted as the yield of any of several investment streams at several different internal rates.</a:t>
            </a:r>
            <a:endParaRPr sz="16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67" name="Google Shape;567;p48"/>
          <p:cNvSpPr txBox="1"/>
          <p:nvPr>
            <p:ph type="body" idx="1"/>
          </p:nvPr>
        </p:nvSpPr>
        <p:spPr>
          <a:xfrm>
            <a:off x="5023275" y="1806450"/>
            <a:ext cx="3846300" cy="15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Each IRR will lead to conclusions consistent with the net present value in the same cash flow.</a:t>
            </a:r>
            <a:endParaRPr sz="16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"/>
          <p:cNvSpPr txBox="1"/>
          <p:nvPr>
            <p:ph type="title"/>
          </p:nvPr>
        </p:nvSpPr>
        <p:spPr>
          <a:xfrm>
            <a:off x="1318725" y="793050"/>
            <a:ext cx="20418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Conclusion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73" name="Google Shape;573;p49"/>
          <p:cNvSpPr txBox="1"/>
          <p:nvPr>
            <p:ph type="title" idx="4294967295"/>
          </p:nvPr>
        </p:nvSpPr>
        <p:spPr>
          <a:xfrm>
            <a:off x="1318725" y="1718700"/>
            <a:ext cx="7747200" cy="10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IRR method can still be used to make business decisions in multiple or nonexistent internal rates of return situations with little treatment.</a:t>
            </a:r>
            <a:endParaRPr sz="17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0"/>
          <p:cNvSpPr txBox="1"/>
          <p:nvPr>
            <p:ph type="title"/>
          </p:nvPr>
        </p:nvSpPr>
        <p:spPr>
          <a:xfrm>
            <a:off x="3256175" y="2011775"/>
            <a:ext cx="43449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Thank you!</a:t>
            </a:r>
            <a:endParaRPr sz="31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4"/>
          <p:cNvSpPr txBox="1"/>
          <p:nvPr>
            <p:ph type="title"/>
          </p:nvPr>
        </p:nvSpPr>
        <p:spPr>
          <a:xfrm>
            <a:off x="1296275" y="410250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Content</a:t>
            </a:r>
            <a:endParaRPr sz="25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54" name="Google Shape;454;p34"/>
          <p:cNvSpPr txBox="1"/>
          <p:nvPr/>
        </p:nvSpPr>
        <p:spPr>
          <a:xfrm>
            <a:off x="1362925" y="1451400"/>
            <a:ext cx="38775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Introduction</a:t>
            </a:r>
            <a:endParaRPr sz="21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55" name="Google Shape;455;p34"/>
          <p:cNvSpPr txBox="1"/>
          <p:nvPr/>
        </p:nvSpPr>
        <p:spPr>
          <a:xfrm>
            <a:off x="1362925" y="1853101"/>
            <a:ext cx="38775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General case &amp; special case</a:t>
            </a:r>
            <a:endParaRPr sz="17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56" name="Google Shape;456;p34"/>
          <p:cNvSpPr txBox="1"/>
          <p:nvPr/>
        </p:nvSpPr>
        <p:spPr>
          <a:xfrm>
            <a:off x="1352916" y="2305527"/>
            <a:ext cx="38775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Current consensus &amp; our POV</a:t>
            </a:r>
            <a:endParaRPr sz="21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57" name="Google Shape;457;p34"/>
          <p:cNvSpPr txBox="1"/>
          <p:nvPr/>
        </p:nvSpPr>
        <p:spPr>
          <a:xfrm>
            <a:off x="1352916" y="2783427"/>
            <a:ext cx="38775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Theorem &amp; logic</a:t>
            </a:r>
            <a:endParaRPr sz="21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58" name="Google Shape;458;p34"/>
          <p:cNvSpPr txBox="1"/>
          <p:nvPr/>
        </p:nvSpPr>
        <p:spPr>
          <a:xfrm>
            <a:off x="1352912" y="3261325"/>
            <a:ext cx="38775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 code &amp; example</a:t>
            </a:r>
            <a:endParaRPr sz="21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59" name="Google Shape;459;p34"/>
          <p:cNvSpPr txBox="1"/>
          <p:nvPr/>
        </p:nvSpPr>
        <p:spPr>
          <a:xfrm>
            <a:off x="1352912" y="3716788"/>
            <a:ext cx="38775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Database &amp; description</a:t>
            </a:r>
            <a:endParaRPr sz="21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60" name="Google Shape;460;p34"/>
          <p:cNvSpPr txBox="1"/>
          <p:nvPr/>
        </p:nvSpPr>
        <p:spPr>
          <a:xfrm>
            <a:off x="1352912" y="4118500"/>
            <a:ext cx="38775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Conclusion</a:t>
            </a:r>
            <a:r>
              <a:rPr lang="en-GB" sz="17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&amp; limitation</a:t>
            </a:r>
            <a:endParaRPr sz="21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>
            <p:ph type="title"/>
          </p:nvPr>
        </p:nvSpPr>
        <p:spPr>
          <a:xfrm>
            <a:off x="1297500" y="584500"/>
            <a:ext cx="70389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IRR (Internal Rates of Return)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66" name="Google Shape;466;p35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Definition:</a:t>
            </a:r>
            <a:endParaRPr sz="1600" u="sng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internal rate of return (IRR) is a widely used tool for evaluating deterministic cash flow streams.</a:t>
            </a:r>
            <a:endParaRPr sz="1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IRR(x) be the set of all interest rates which make PV(x|r)=0</a:t>
            </a:r>
            <a:endParaRPr sz="1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Formula:</a:t>
            </a:r>
            <a:endParaRPr sz="1600" u="sng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>
              <a:highlight>
                <a:srgbClr val="FFFF00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467" name="Google Shape;467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06075" y="3830350"/>
            <a:ext cx="2608150" cy="57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General case of using IRR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73" name="Google Shape;473;p36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01</a:t>
            </a:r>
            <a:endParaRPr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74" name="Google Shape;474;p36"/>
          <p:cNvSpPr txBox="1"/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 conventional cash flows that are negative for the first few periods but positive thereafter, the internal rate of return exists and is unique.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7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75" name="Google Shape;475;p36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02</a:t>
            </a:r>
            <a:endParaRPr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76" name="Google Shape;476;p36"/>
          <p:cNvSpPr txBox="1"/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Moreover, the internal rate of return is the largest interest rate at which the cash flow shows a discounted net profit.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7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77" name="Google Shape;477;p36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03</a:t>
            </a:r>
            <a:endParaRPr sz="130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78" name="Google Shape;478;p36"/>
          <p:cNvSpPr txBox="1"/>
          <p:nvPr>
            <p:ph type="body" idx="1"/>
          </p:nvPr>
        </p:nvSpPr>
        <p:spPr>
          <a:xfrm>
            <a:off x="2030400" y="3573375"/>
            <a:ext cx="68655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If </a:t>
            </a:r>
            <a:r>
              <a:rPr lang="en-GB" sz="1400" u="sng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IRR(x)&gt; r</a:t>
            </a:r>
            <a:r>
              <a:rPr lang="en-GB"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available market rate of interest, then PV(x|r)&gt;0, investment is worthwhile.</a:t>
            </a:r>
            <a:endParaRPr sz="1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Conversely, if </a:t>
            </a:r>
            <a:r>
              <a:rPr lang="en-GB" sz="1400" u="sng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IRR(x)&lt;r</a:t>
            </a:r>
            <a:r>
              <a:rPr lang="en-GB"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it’s better off investing at the market rate r.</a:t>
            </a:r>
            <a:endParaRPr sz="1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Difficulty and Limitation for </a:t>
            </a: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Special case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84" name="Google Shape;484;p37"/>
          <p:cNvSpPr txBox="1"/>
          <p:nvPr>
            <p:ph type="body" idx="1"/>
          </p:nvPr>
        </p:nvSpPr>
        <p:spPr>
          <a:xfrm>
            <a:off x="4017900" y="1181150"/>
            <a:ext cx="43185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It cannot be used to rank cash flows for mutually exclusive projects, except on an incremental basis. It does not extend well to situations involving uncertainty. </a:t>
            </a:r>
            <a:endParaRPr sz="15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Besides, the most widely cited difficulty for IRR is the fact that a cash flow stream can have multiple conflicting internal rates, or no real-valued internal rate at all.</a:t>
            </a:r>
            <a:endParaRPr sz="15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8"/>
          <p:cNvSpPr txBox="1"/>
          <p:nvPr>
            <p:ph type="title"/>
          </p:nvPr>
        </p:nvSpPr>
        <p:spPr>
          <a:xfrm>
            <a:off x="1297500" y="383375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Current Consensus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90" name="Google Shape;490;p38"/>
          <p:cNvSpPr txBox="1"/>
          <p:nvPr>
            <p:ph type="body" idx="1"/>
          </p:nvPr>
        </p:nvSpPr>
        <p:spPr>
          <a:xfrm>
            <a:off x="1297500" y="1202925"/>
            <a:ext cx="6604500" cy="31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 panose="02020603050405020304"/>
              <a:buChar char="➢"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Multiple internal rates constitute a severe drawback. 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 panose="02020603050405020304"/>
              <a:buChar char="➢"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Incorrect, invalid, useless, </a:t>
            </a: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</a:t>
            </a: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eaningless, inaccurate, ambiguous and contradictory.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 panose="02020603050405020304"/>
              <a:buChar char="➢"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"...when multiple rates of return are found, there is no rational means for judging which of them is most appropriate for determining economic desirability".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 panose="02020603050405020304"/>
              <a:buChar char="➢"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When there are no real-valued internal rates of return, then the IRR approach must be abandoned altogether.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9"/>
          <p:cNvSpPr txBox="1"/>
          <p:nvPr>
            <p:ph type="title"/>
          </p:nvPr>
        </p:nvSpPr>
        <p:spPr>
          <a:xfrm>
            <a:off x="1297500" y="391950"/>
            <a:ext cx="63555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Our point of view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96" name="Google Shape;496;p39"/>
          <p:cNvSpPr txBox="1"/>
          <p:nvPr>
            <p:ph type="body" idx="1"/>
          </p:nvPr>
        </p:nvSpPr>
        <p:spPr>
          <a:xfrm>
            <a:off x="1297500" y="1112450"/>
            <a:ext cx="6355500" cy="35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 panose="02020603050405020304"/>
              <a:buChar char="●"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Useful, valid, meaningful, correct, explainable, and non-contradictory. 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 panose="02020603050405020304"/>
              <a:buChar char="●"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There’s  a rational means for using multiple or even complex valued internal rates of return to determine economic viability.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 panose="02020603050405020304"/>
              <a:buChar char="●"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It does not matter which rate is used to accept or reject the cash flow stream, as long as one identifies the underlying investment stream as a net investment or net borrowing. 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 panose="02020603050405020304"/>
              <a:buChar char="●"/>
            </a:pPr>
            <a:r>
              <a:rPr lang="en-GB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Regardless of which rate is chosen, the cash-flow acceptance or rejection decision will be the same, and consistent with net present value. 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"/>
          <p:cNvSpPr txBox="1"/>
          <p:nvPr>
            <p:ph type="title"/>
          </p:nvPr>
        </p:nvSpPr>
        <p:spPr>
          <a:xfrm>
            <a:off x="1218125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Theorem 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02" name="Google Shape;502;p40"/>
          <p:cNvSpPr txBox="1"/>
          <p:nvPr/>
        </p:nvSpPr>
        <p:spPr>
          <a:xfrm>
            <a:off x="1236300" y="1307850"/>
            <a:ext cx="7329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0" u="none" strike="noStrike" cap="none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01</a:t>
            </a:r>
            <a:endParaRPr sz="1400" i="0" u="none" strike="noStrike" cap="none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0" u="none" strike="noStrike" cap="none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03" name="Google Shape;503;p40"/>
          <p:cNvSpPr txBox="1"/>
          <p:nvPr>
            <p:ph type="body" idx="1"/>
          </p:nvPr>
        </p:nvSpPr>
        <p:spPr>
          <a:xfrm>
            <a:off x="1969200" y="1307850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If investment stream 𝑐 = (𝑐0, … , 𝑐𝑇−1 ) yields cash flow stream 𝒙 = (𝑥0, 𝑥1, … , 𝑥𝑇 ) at constant per-period rate of return 𝑘, then for 𝑟 ≠ −1,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</a:pPr>
            <a:r>
              <a:rPr lang="en-GB"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𝑃𝑉(𝑥 ∣ 𝑟) = (𝑘 − 𝑟)/(1 + 𝑟 )⋅ 𝑃𝑉(𝑐 ∣ 𝑟) </a:t>
            </a:r>
            <a:endParaRPr sz="140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04" name="Google Shape;504;p40"/>
          <p:cNvSpPr txBox="1"/>
          <p:nvPr/>
        </p:nvSpPr>
        <p:spPr>
          <a:xfrm>
            <a:off x="1205700" y="2571750"/>
            <a:ext cx="794100" cy="1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0" u="none" strike="noStrike" cap="none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02</a:t>
            </a:r>
            <a:endParaRPr sz="1400" i="0" u="none" strike="noStrike" cap="none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0" u="none" strike="noStrike" cap="none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05" name="Google Shape;505;p40"/>
          <p:cNvSpPr txBox="1"/>
          <p:nvPr>
            <p:ph type="body" idx="1"/>
          </p:nvPr>
        </p:nvSpPr>
        <p:spPr>
          <a:xfrm>
            <a:off x="1969200" y="2571761"/>
            <a:ext cx="68280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</a:pPr>
            <a:r>
              <a:rPr lang="en-GB"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𝑘 is an internal rate of return for a cash flow stream 𝒙 if and only if there exists an investment stream 𝒄 which yields 𝒙 at constant per-period rate of return 𝑘. 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</a:pPr>
            <a:r>
              <a:rPr lang="en-GB" sz="1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Corollary: IRR=(1)=(2)</a:t>
            </a:r>
            <a:endParaRPr sz="140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</a:pPr>
            <a:r>
              <a:rPr lang="en-GB"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(1) the constant per-period rate of return at which some investment stream yields 𝒙.</a:t>
            </a:r>
            <a:endParaRPr sz="1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</a:pPr>
            <a:r>
              <a:rPr lang="en-GB"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(2)</a:t>
            </a:r>
            <a:r>
              <a:rPr lang="en-GB"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an interest rate which makes the present value equal to zero</a:t>
            </a:r>
            <a:endParaRPr sz="140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1"/>
          <p:cNvSpPr txBox="1"/>
          <p:nvPr>
            <p:ph type="title"/>
          </p:nvPr>
        </p:nvSpPr>
        <p:spPr>
          <a:xfrm>
            <a:off x="1186375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Theorem 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1221300" y="2284739"/>
            <a:ext cx="799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0" u="none" strike="noStrike" cap="none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04</a:t>
            </a:r>
            <a:endParaRPr sz="1200" i="0" u="none" strike="noStrike" cap="none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0" u="none" strike="noStrike" cap="none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1221300" y="1433925"/>
            <a:ext cx="799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0" u="none" strike="noStrike" cap="none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03</a:t>
            </a:r>
            <a:endParaRPr sz="1200" i="0" u="none" strike="noStrike" cap="none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0" u="none" strike="noStrike" cap="none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3" name="Google Shape;513;p41"/>
          <p:cNvSpPr txBox="1"/>
          <p:nvPr/>
        </p:nvSpPr>
        <p:spPr>
          <a:xfrm>
            <a:off x="2020644" y="1433931"/>
            <a:ext cx="64101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</a:pPr>
            <a:r>
              <a:rPr lang="en-GB" sz="1500" i="0" u="none" strike="noStrike" cap="none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Suppose internal rate of return k, cash flow stream 𝒙, and 𝒄 be 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</a:pPr>
            <a:r>
              <a:rPr lang="en-GB" sz="1500" i="0" u="none" strike="noStrike" cap="none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investment stream yielding 𝒙 at constant per-period rate of return 𝑘.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</a:pPr>
            <a:r>
              <a:rPr lang="en-GB" sz="1500" i="0" u="none" strike="noStrike" cap="none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a) net investment: If 𝑃𝑉(𝑐 ∣ 𝑟) &gt; 0, then 𝑃𝑉(𝒙 ∣ 𝑟) ≥ 0 if and only if 𝑘 ≥ 𝑟.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</a:pPr>
            <a:r>
              <a:rPr lang="en-GB" sz="1500" i="0" u="none" strike="noStrike" cap="none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b) net borrowing:  If 𝑃𝑉(𝑐 ∣ 𝑟) &lt; 0 , then 𝑃𝑉(𝒙 ∣ 𝑟) ≥ 0 if and only if 𝑘 ≤ 𝑟.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</a:pPr>
            <a:r>
              <a:rPr lang="en-GB" sz="1500" i="0" u="none" strike="noStrike" cap="none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c) If 𝑃𝑉(𝑐 ∣ 𝑟) = 0 then 𝑃𝑉(𝑥 ∣ 𝑟) = 0.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</a:pPr>
            <a:endParaRPr lang="en-GB" sz="1500" i="0" u="none" strike="noStrike" cap="none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</a:pPr>
            <a:r>
              <a:rPr lang="en-GB" sz="1500" i="0" u="none" strike="noStrike" cap="none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Intuition:</a:t>
            </a:r>
            <a:r>
              <a:rPr lang="en-GB" sz="15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GB" sz="15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the investor should like returns on exceeding the market rate; but repayment rate for the loan is less than the market rate .</a:t>
            </a:r>
            <a:endParaRPr sz="150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4" name="Google Shape;514;p41"/>
          <p:cNvSpPr txBox="1"/>
          <p:nvPr/>
        </p:nvSpPr>
        <p:spPr>
          <a:xfrm>
            <a:off x="5971189" y="877061"/>
            <a:ext cx="3957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</a:t>
            </a:r>
            <a:r>
              <a:rPr lang="en-GB" i="0" u="none" strike="noStrike" cap="none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eal valued rate of return</a:t>
            </a:r>
            <a:endParaRPr sz="11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0" u="none" strike="noStrike" cap="none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5953</Words>
  <Application>WPS 表格</Application>
  <PresentationFormat/>
  <Paragraphs>213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Arial</vt:lpstr>
      <vt:lpstr>宋体</vt:lpstr>
      <vt:lpstr>Wingdings</vt:lpstr>
      <vt:lpstr>Arial</vt:lpstr>
      <vt:lpstr>Montserrat</vt:lpstr>
      <vt:lpstr>Lato</vt:lpstr>
      <vt:lpstr>Times New Roman</vt:lpstr>
      <vt:lpstr>微软雅黑</vt:lpstr>
      <vt:lpstr>汉仪旗黑</vt:lpstr>
      <vt:lpstr>宋体</vt:lpstr>
      <vt:lpstr>Arial Unicode MS</vt:lpstr>
      <vt:lpstr>宋体-简</vt:lpstr>
      <vt:lpstr>BatangChe</vt:lpstr>
      <vt:lpstr>Apple SD Gothic Neo</vt:lpstr>
      <vt:lpstr>STIXGeneral</vt:lpstr>
      <vt:lpstr>Focus</vt:lpstr>
      <vt:lpstr>Focus</vt:lpstr>
      <vt:lpstr>A New Perspective on Multiple Internal Rates of Return</vt:lpstr>
      <vt:lpstr>Content</vt:lpstr>
      <vt:lpstr>IRR (Internal Rates of Return)</vt:lpstr>
      <vt:lpstr>General case of using IRR</vt:lpstr>
      <vt:lpstr>Difficulty and Limitation for Special case</vt:lpstr>
      <vt:lpstr>Current Consensus</vt:lpstr>
      <vt:lpstr>Our point of view</vt:lpstr>
      <vt:lpstr>Theorem </vt:lpstr>
      <vt:lpstr>Theorem </vt:lpstr>
      <vt:lpstr>Theorem </vt:lpstr>
      <vt:lpstr>Tools in R (pseudocode)</vt:lpstr>
      <vt:lpstr>Tools in R (example)</vt:lpstr>
      <vt:lpstr>Interpreting multiple internal rates</vt:lpstr>
      <vt:lpstr>One internal rate has a greater magnitude than another for the same cash flow only indicates that the corresponding net investment has smaller magnitude. There are no other economic implications.</vt:lpstr>
      <vt:lpstr>Summary</vt:lpstr>
      <vt:lpstr>A cash flow stream can always be interpreted as the yield of any of several investment streams at several different internal rates.</vt:lpstr>
      <vt:lpstr>The IRR method can still be used to make business decisions in multiple or nonexistent internal rates of return situations with little treatment.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Perspective on Multiple Internal Rates of Return</dc:title>
  <dc:creator/>
  <cp:lastModifiedBy>apple</cp:lastModifiedBy>
  <cp:revision>5</cp:revision>
  <dcterms:created xsi:type="dcterms:W3CDTF">2022-11-23T08:04:33Z</dcterms:created>
  <dcterms:modified xsi:type="dcterms:W3CDTF">2022-11-23T08:04:33Z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2052-4.7.0.7770</vt:lpwstr>
  </property>
</Properties>
</file>